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Brown Sugar" panose="02000506000000020004" pitchFamily="2" charset="0"/>
      <p:regular r:id="rId14"/>
    </p:embeddedFont>
    <p:embeddedFont>
      <p:font typeface="Canva Sans" panose="020B0503030501040103" pitchFamily="34" charset="0"/>
      <p:regular r:id="rId15"/>
    </p:embeddedFont>
    <p:embeddedFont>
      <p:font typeface="Canva Sans Bold" panose="020B0803030501040103" pitchFamily="34" charset="0"/>
      <p:regular r:id="rId16"/>
    </p:embeddedFont>
    <p:embeddedFont>
      <p:font typeface="Catchy Mager" panose="02000506000000020004" pitchFamily="2"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font" Target="fonts/font4.fntdata" /><Relationship Id="rId2" Type="http://schemas.openxmlformats.org/officeDocument/2006/relationships/slide" Target="slides/slide1.xml" /><Relationship Id="rId16" Type="http://schemas.openxmlformats.org/officeDocument/2006/relationships/font" Target="fonts/font3.fntdata"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font" Target="fonts/font2.fntdata"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font" Target="fonts/font1.fntdata"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703" b="-4703"/>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FFFFF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445860" y="3289300"/>
            <a:ext cx="11354292" cy="3498851"/>
          </a:xfrm>
          <a:prstGeom prst="rect">
            <a:avLst/>
          </a:prstGeom>
        </p:spPr>
        <p:txBody>
          <a:bodyPr lIns="0" tIns="0" rIns="0" bIns="0" rtlCol="0" anchor="t">
            <a:spAutoFit/>
          </a:bodyPr>
          <a:lstStyle/>
          <a:p>
            <a:pPr algn="ctr">
              <a:lnSpc>
                <a:spcPts val="13999"/>
              </a:lnSpc>
              <a:spcBef>
                <a:spcPct val="0"/>
              </a:spcBef>
            </a:pPr>
            <a:r>
              <a:rPr lang="en-US" sz="9999" u="sng">
                <a:solidFill>
                  <a:srgbClr val="FFFFFF"/>
                </a:solidFill>
                <a:latin typeface="Catchy Mager"/>
                <a:ea typeface="Catchy Mager"/>
                <a:cs typeface="Catchy Mager"/>
                <a:sym typeface="Catchy Mager"/>
              </a:rPr>
              <a:t>RIGHT AGAINST EXPLOITATION </a:t>
            </a:r>
          </a:p>
        </p:txBody>
      </p:sp>
      <p:sp>
        <p:nvSpPr>
          <p:cNvPr id="7" name="TextBox 7"/>
          <p:cNvSpPr txBox="1"/>
          <p:nvPr/>
        </p:nvSpPr>
        <p:spPr>
          <a:xfrm>
            <a:off x="9905711" y="8494257"/>
            <a:ext cx="6981160" cy="764043"/>
          </a:xfrm>
          <a:prstGeom prst="rect">
            <a:avLst/>
          </a:prstGeom>
        </p:spPr>
        <p:txBody>
          <a:bodyPr lIns="0" tIns="0" rIns="0" bIns="0" rtlCol="0" anchor="t">
            <a:spAutoFit/>
          </a:bodyPr>
          <a:lstStyle/>
          <a:p>
            <a:pPr algn="r">
              <a:lnSpc>
                <a:spcPts val="6187"/>
              </a:lnSpc>
              <a:spcBef>
                <a:spcPct val="0"/>
              </a:spcBef>
            </a:pPr>
            <a:r>
              <a:rPr lang="en-US" sz="4419">
                <a:solidFill>
                  <a:srgbClr val="FFFFFF"/>
                </a:solidFill>
                <a:latin typeface="Catchy Mager"/>
                <a:ea typeface="Catchy Mager"/>
                <a:cs typeface="Catchy Mager"/>
                <a:sym typeface="Catchy Mager"/>
              </a:rPr>
              <a:t>By Forward Thinkers </a:t>
            </a:r>
          </a:p>
        </p:txBody>
      </p:sp>
      <p:sp>
        <p:nvSpPr>
          <p:cNvPr id="8" name="TextBox 8"/>
          <p:cNvSpPr txBox="1"/>
          <p:nvPr/>
        </p:nvSpPr>
        <p:spPr>
          <a:xfrm>
            <a:off x="1988544" y="1504213"/>
            <a:ext cx="9968905" cy="873125"/>
          </a:xfrm>
          <a:prstGeom prst="rect">
            <a:avLst/>
          </a:prstGeom>
        </p:spPr>
        <p:txBody>
          <a:bodyPr lIns="0" tIns="0" rIns="0" bIns="0" rtlCol="0" anchor="t">
            <a:spAutoFit/>
          </a:bodyPr>
          <a:lstStyle/>
          <a:p>
            <a:pPr algn="ctr">
              <a:lnSpc>
                <a:spcPts val="7000"/>
              </a:lnSpc>
              <a:spcBef>
                <a:spcPct val="0"/>
              </a:spcBef>
            </a:pPr>
            <a:r>
              <a:rPr lang="en-US" sz="5000">
                <a:solidFill>
                  <a:srgbClr val="FFFFFF"/>
                </a:solidFill>
                <a:latin typeface="Catchy Mager"/>
                <a:ea typeface="Catchy Mager"/>
                <a:cs typeface="Catchy Mager"/>
                <a:sym typeface="Catchy Mager"/>
              </a:rPr>
              <a:t>We present you all a presentation on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14" b="-2814"/>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20994" y="-275564"/>
            <a:ext cx="18288000" cy="2749190"/>
          </a:xfrm>
          <a:custGeom>
            <a:avLst/>
            <a:gdLst/>
            <a:ahLst/>
            <a:cxnLst/>
            <a:rect l="l" t="t" r="r" b="b"/>
            <a:pathLst>
              <a:path w="18288000" h="2749190">
                <a:moveTo>
                  <a:pt x="0" y="0"/>
                </a:moveTo>
                <a:lnTo>
                  <a:pt x="18288000" y="0"/>
                </a:lnTo>
                <a:lnTo>
                  <a:pt x="18288000" y="2749190"/>
                </a:lnTo>
                <a:lnTo>
                  <a:pt x="0" y="2749190"/>
                </a:lnTo>
                <a:lnTo>
                  <a:pt x="0" y="0"/>
                </a:lnTo>
                <a:close/>
              </a:path>
            </a:pathLst>
          </a:custGeom>
          <a:blipFill>
            <a:blip r:embed="rId3"/>
            <a:stretch>
              <a:fillRect b="-295248"/>
            </a:stretch>
          </a:blipFill>
        </p:spPr>
      </p:sp>
      <p:sp>
        <p:nvSpPr>
          <p:cNvPr id="7" name="TextBox 7"/>
          <p:cNvSpPr txBox="1"/>
          <p:nvPr/>
        </p:nvSpPr>
        <p:spPr>
          <a:xfrm>
            <a:off x="567214" y="2381250"/>
            <a:ext cx="17111585" cy="6877050"/>
          </a:xfrm>
          <a:prstGeom prst="rect">
            <a:avLst/>
          </a:prstGeom>
        </p:spPr>
        <p:txBody>
          <a:bodyPr lIns="0" tIns="0" rIns="0" bIns="0" rtlCol="0" anchor="t">
            <a:spAutoFit/>
          </a:bodyPr>
          <a:lstStyle/>
          <a:p>
            <a:pPr algn="ctr">
              <a:lnSpc>
                <a:spcPts val="5549"/>
              </a:lnSpc>
            </a:pPr>
            <a:r>
              <a:rPr lang="en-US" sz="2499">
                <a:solidFill>
                  <a:srgbClr val="5E3F1F"/>
                </a:solidFill>
                <a:latin typeface="Canva Sans"/>
                <a:ea typeface="Canva Sans"/>
                <a:cs typeface="Canva Sans"/>
                <a:sym typeface="Canva Sans"/>
              </a:rPr>
              <a:t>The Right against Exploitation is one of the most important Fundamental Rights guaranteed by the Indian Constitution. It protects individuals from cruel practices such as human trafficking, forced labour, bonded labour, and child labour. By ensuring that no person is forced to work against their will, this right upholds human dignity and freedom.</a:t>
            </a:r>
          </a:p>
          <a:p>
            <a:pPr algn="ctr">
              <a:lnSpc>
                <a:spcPts val="5549"/>
              </a:lnSpc>
            </a:pPr>
            <a:r>
              <a:rPr lang="en-US" sz="2499">
                <a:solidFill>
                  <a:srgbClr val="5E3F1F"/>
                </a:solidFill>
                <a:latin typeface="Canva Sans"/>
                <a:ea typeface="Canva Sans"/>
                <a:cs typeface="Canva Sans"/>
                <a:sym typeface="Canva Sans"/>
              </a:rPr>
              <a:t>This right plays a crucial role in protecting the poor, weak, and vulnerable sections of society, especially women and children. It also ensures that children are given the opportunity to study, grow, and enjoy a safe childhood instead of being pushed into unsafe and harmful work.</a:t>
            </a:r>
          </a:p>
          <a:p>
            <a:pPr algn="ctr">
              <a:lnSpc>
                <a:spcPts val="5549"/>
              </a:lnSpc>
            </a:pPr>
            <a:r>
              <a:rPr lang="en-US" sz="2499">
                <a:solidFill>
                  <a:srgbClr val="5E3F1F"/>
                </a:solidFill>
                <a:latin typeface="Canva Sans"/>
                <a:ea typeface="Canva Sans"/>
                <a:cs typeface="Canva Sans"/>
                <a:sym typeface="Canva Sans"/>
              </a:rPr>
              <a:t>Supported by various laws and government actions, the Right against Exploitation helps in building a just, equal, and humane society. Awareness and strict enforcement of this right are essential to eliminate exploitation and to ensure justice and equality for all citizens.</a:t>
            </a:r>
          </a:p>
        </p:txBody>
      </p:sp>
      <p:sp>
        <p:nvSpPr>
          <p:cNvPr id="8" name="TextBox 8"/>
          <p:cNvSpPr txBox="1"/>
          <p:nvPr/>
        </p:nvSpPr>
        <p:spPr>
          <a:xfrm>
            <a:off x="-16281" y="915865"/>
            <a:ext cx="18391545" cy="1279857"/>
          </a:xfrm>
          <a:prstGeom prst="rect">
            <a:avLst/>
          </a:prstGeom>
        </p:spPr>
        <p:txBody>
          <a:bodyPr lIns="0" tIns="0" rIns="0" bIns="0" rtlCol="0" anchor="t">
            <a:spAutoFit/>
          </a:bodyPr>
          <a:lstStyle/>
          <a:p>
            <a:pPr algn="ctr">
              <a:lnSpc>
                <a:spcPts val="10269"/>
              </a:lnSpc>
              <a:spcBef>
                <a:spcPct val="0"/>
              </a:spcBef>
            </a:pPr>
            <a:r>
              <a:rPr lang="en-US" sz="7335">
                <a:solidFill>
                  <a:srgbClr val="FFFFFF"/>
                </a:solidFill>
                <a:latin typeface="Catchy Mager"/>
                <a:ea typeface="Catchy Mager"/>
                <a:cs typeface="Catchy Mager"/>
                <a:sym typeface="Catchy Mager"/>
              </a:rPr>
              <a:t>Conclusion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81" b="-10481"/>
            </a:stretch>
          </a:blipFill>
        </p:spPr>
      </p:sp>
      <p:sp>
        <p:nvSpPr>
          <p:cNvPr id="3" name="TextBox 3"/>
          <p:cNvSpPr txBox="1"/>
          <p:nvPr/>
        </p:nvSpPr>
        <p:spPr>
          <a:xfrm>
            <a:off x="3768441" y="3944309"/>
            <a:ext cx="11430675" cy="3227217"/>
          </a:xfrm>
          <a:prstGeom prst="rect">
            <a:avLst/>
          </a:prstGeom>
        </p:spPr>
        <p:txBody>
          <a:bodyPr lIns="0" tIns="0" rIns="0" bIns="0" rtlCol="0" anchor="t">
            <a:spAutoFit/>
          </a:bodyPr>
          <a:lstStyle/>
          <a:p>
            <a:pPr algn="ctr">
              <a:lnSpc>
                <a:spcPts val="12875"/>
              </a:lnSpc>
            </a:pPr>
            <a:r>
              <a:rPr lang="en-US" sz="9196">
                <a:solidFill>
                  <a:srgbClr val="FFFFFF"/>
                </a:solidFill>
                <a:latin typeface="Brown Sugar"/>
                <a:ea typeface="Brown Sugar"/>
                <a:cs typeface="Brown Sugar"/>
                <a:sym typeface="Brown Sugar"/>
              </a:rPr>
              <a:t>Q&amp;A</a:t>
            </a:r>
          </a:p>
          <a:p>
            <a:pPr algn="ctr">
              <a:lnSpc>
                <a:spcPts val="12875"/>
              </a:lnSpc>
            </a:pPr>
            <a:r>
              <a:rPr lang="en-US" sz="9196">
                <a:solidFill>
                  <a:srgbClr val="FFFFFF"/>
                </a:solidFill>
                <a:latin typeface="Brown Sugar"/>
                <a:ea typeface="Brown Sugar"/>
                <a:cs typeface="Brown Sugar"/>
                <a:sym typeface="Brown Sugar"/>
              </a:rPr>
              <a:t>SESSION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703" b="-4703"/>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FFFFF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445860" y="3964801"/>
            <a:ext cx="11354292" cy="1727267"/>
          </a:xfrm>
          <a:prstGeom prst="rect">
            <a:avLst/>
          </a:prstGeom>
        </p:spPr>
        <p:txBody>
          <a:bodyPr lIns="0" tIns="0" rIns="0" bIns="0" rtlCol="0" anchor="t">
            <a:spAutoFit/>
          </a:bodyPr>
          <a:lstStyle/>
          <a:p>
            <a:pPr algn="ctr">
              <a:lnSpc>
                <a:spcPts val="13999"/>
              </a:lnSpc>
              <a:spcBef>
                <a:spcPct val="0"/>
              </a:spcBef>
            </a:pPr>
            <a:r>
              <a:rPr lang="en-US" sz="9999">
                <a:solidFill>
                  <a:srgbClr val="FFFFFF"/>
                </a:solidFill>
                <a:latin typeface="Catchy Mager"/>
                <a:ea typeface="Catchy Mager"/>
                <a:cs typeface="Catchy Mager"/>
                <a:sym typeface="Catchy Mager"/>
              </a:rPr>
              <a:t>THANK YOU</a:t>
            </a:r>
          </a:p>
        </p:txBody>
      </p:sp>
      <p:sp>
        <p:nvSpPr>
          <p:cNvPr id="7" name="TextBox 7"/>
          <p:cNvSpPr txBox="1"/>
          <p:nvPr/>
        </p:nvSpPr>
        <p:spPr>
          <a:xfrm>
            <a:off x="11137598" y="8077968"/>
            <a:ext cx="5200618" cy="1146736"/>
          </a:xfrm>
          <a:prstGeom prst="rect">
            <a:avLst/>
          </a:prstGeom>
        </p:spPr>
        <p:txBody>
          <a:bodyPr lIns="0" tIns="0" rIns="0" bIns="0" rtlCol="0" anchor="t">
            <a:spAutoFit/>
          </a:bodyPr>
          <a:lstStyle/>
          <a:p>
            <a:pPr algn="r">
              <a:lnSpc>
                <a:spcPts val="4609"/>
              </a:lnSpc>
              <a:spcBef>
                <a:spcPct val="0"/>
              </a:spcBef>
            </a:pPr>
            <a:r>
              <a:rPr lang="en-US" sz="3292">
                <a:solidFill>
                  <a:srgbClr val="FFFFFF"/>
                </a:solidFill>
                <a:latin typeface="Canva Sans"/>
                <a:ea typeface="Canva Sans"/>
                <a:cs typeface="Canva Sans"/>
                <a:sym typeface="Canva Sans"/>
              </a:rPr>
              <a:t>By Forward Thinkers (Group4)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81" b="-10481"/>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420396" y="1613604"/>
            <a:ext cx="15838904" cy="6181725"/>
          </a:xfrm>
          <a:prstGeom prst="rect">
            <a:avLst/>
          </a:prstGeom>
        </p:spPr>
        <p:txBody>
          <a:bodyPr lIns="0" tIns="0" rIns="0" bIns="0" rtlCol="0" anchor="t">
            <a:spAutoFit/>
          </a:bodyPr>
          <a:lstStyle/>
          <a:p>
            <a:pPr algn="ctr">
              <a:lnSpc>
                <a:spcPts val="5549"/>
              </a:lnSpc>
            </a:pPr>
            <a:r>
              <a:rPr lang="en-US" sz="2499">
                <a:solidFill>
                  <a:srgbClr val="5E3F1F"/>
                </a:solidFill>
                <a:latin typeface="Canva Sans"/>
                <a:ea typeface="Canva Sans"/>
                <a:cs typeface="Canva Sans"/>
                <a:sym typeface="Canva Sans"/>
              </a:rPr>
              <a:t>The Constitution of India is the supreme law of the country. It lays down the basic principles, rules, and laws according to which the nation is governed. One of its most important features is the inclusion of Fundamental Rights, which guarantee freedom, equality, and justice to all citizens and protect them from misuse of power.</a:t>
            </a:r>
          </a:p>
          <a:p>
            <a:pPr algn="ctr">
              <a:lnSpc>
                <a:spcPts val="5549"/>
              </a:lnSpc>
            </a:pPr>
            <a:r>
              <a:rPr lang="en-US" sz="2499">
                <a:solidFill>
                  <a:srgbClr val="5E3F1F"/>
                </a:solidFill>
                <a:latin typeface="Canva Sans"/>
                <a:ea typeface="Canva Sans"/>
                <a:cs typeface="Canva Sans"/>
                <a:sym typeface="Canva Sans"/>
              </a:rPr>
              <a:t>Among these Fundamental Rights is the Right against Exploitation. This right protects people from being forced into unfair labour practices and from being treated in an inhuman manner. It ensures that no one is exploited because of poverty or helplessness. The Right against Exploitation is mentioned under Articles 23 and 24 of the Indian Constitution and plays a vital role in upholding human dignity and social justice.</a:t>
            </a:r>
          </a:p>
        </p:txBody>
      </p:sp>
      <p:sp>
        <p:nvSpPr>
          <p:cNvPr id="7" name="TextBox 7"/>
          <p:cNvSpPr txBox="1"/>
          <p:nvPr/>
        </p:nvSpPr>
        <p:spPr>
          <a:xfrm>
            <a:off x="3466854" y="546804"/>
            <a:ext cx="11354292" cy="1314450"/>
          </a:xfrm>
          <a:prstGeom prst="rect">
            <a:avLst/>
          </a:prstGeom>
        </p:spPr>
        <p:txBody>
          <a:bodyPr lIns="0" tIns="0" rIns="0" bIns="0" rtlCol="0" anchor="t">
            <a:spAutoFit/>
          </a:bodyPr>
          <a:lstStyle/>
          <a:p>
            <a:pPr algn="ctr">
              <a:lnSpc>
                <a:spcPts val="10500"/>
              </a:lnSpc>
              <a:spcBef>
                <a:spcPct val="0"/>
              </a:spcBef>
            </a:pPr>
            <a:r>
              <a:rPr lang="en-US" sz="7500">
                <a:solidFill>
                  <a:srgbClr val="5E3F1F"/>
                </a:solidFill>
                <a:latin typeface="Catchy Mager"/>
                <a:ea typeface="Catchy Mager"/>
                <a:cs typeface="Catchy Mager"/>
                <a:sym typeface="Catchy Mager"/>
              </a:rPr>
              <a:t>Introduction </a:t>
            </a:r>
          </a:p>
        </p:txBody>
      </p:sp>
      <p:sp>
        <p:nvSpPr>
          <p:cNvPr id="8" name="Freeform 8"/>
          <p:cNvSpPr/>
          <p:nvPr/>
        </p:nvSpPr>
        <p:spPr>
          <a:xfrm>
            <a:off x="0" y="8034224"/>
            <a:ext cx="18288000" cy="3331006"/>
          </a:xfrm>
          <a:custGeom>
            <a:avLst/>
            <a:gdLst/>
            <a:ahLst/>
            <a:cxnLst/>
            <a:rect l="l" t="t" r="r" b="b"/>
            <a:pathLst>
              <a:path w="18288000" h="3331006">
                <a:moveTo>
                  <a:pt x="0" y="0"/>
                </a:moveTo>
                <a:lnTo>
                  <a:pt x="18288000" y="0"/>
                </a:lnTo>
                <a:lnTo>
                  <a:pt x="18288000" y="3331006"/>
                </a:lnTo>
                <a:lnTo>
                  <a:pt x="0" y="3331006"/>
                </a:lnTo>
                <a:lnTo>
                  <a:pt x="0" y="0"/>
                </a:lnTo>
                <a:close/>
              </a:path>
            </a:pathLst>
          </a:custGeom>
          <a:blipFill>
            <a:blip r:embed="rId3"/>
            <a:stretch>
              <a:fillRect t="-273564"/>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14" b="-2814"/>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20994" y="-275564"/>
            <a:ext cx="18288000" cy="2749190"/>
          </a:xfrm>
          <a:custGeom>
            <a:avLst/>
            <a:gdLst/>
            <a:ahLst/>
            <a:cxnLst/>
            <a:rect l="l" t="t" r="r" b="b"/>
            <a:pathLst>
              <a:path w="18288000" h="2749190">
                <a:moveTo>
                  <a:pt x="0" y="0"/>
                </a:moveTo>
                <a:lnTo>
                  <a:pt x="18288000" y="0"/>
                </a:lnTo>
                <a:lnTo>
                  <a:pt x="18288000" y="2749190"/>
                </a:lnTo>
                <a:lnTo>
                  <a:pt x="0" y="2749190"/>
                </a:lnTo>
                <a:lnTo>
                  <a:pt x="0" y="0"/>
                </a:lnTo>
                <a:close/>
              </a:path>
            </a:pathLst>
          </a:custGeom>
          <a:blipFill>
            <a:blip r:embed="rId3"/>
            <a:stretch>
              <a:fillRect b="-295248"/>
            </a:stretch>
          </a:blipFill>
        </p:spPr>
      </p:sp>
      <p:sp>
        <p:nvSpPr>
          <p:cNvPr id="7" name="TextBox 7"/>
          <p:cNvSpPr txBox="1"/>
          <p:nvPr/>
        </p:nvSpPr>
        <p:spPr>
          <a:xfrm>
            <a:off x="2799781" y="4043847"/>
            <a:ext cx="12646450" cy="3400425"/>
          </a:xfrm>
          <a:prstGeom prst="rect">
            <a:avLst/>
          </a:prstGeom>
        </p:spPr>
        <p:txBody>
          <a:bodyPr lIns="0" tIns="0" rIns="0" bIns="0" rtlCol="0" anchor="t">
            <a:spAutoFit/>
          </a:bodyPr>
          <a:lstStyle/>
          <a:p>
            <a:pPr algn="ctr">
              <a:lnSpc>
                <a:spcPts val="5549"/>
              </a:lnSpc>
            </a:pPr>
            <a:r>
              <a:rPr lang="en-US" sz="2499">
                <a:solidFill>
                  <a:srgbClr val="5E3F1F"/>
                </a:solidFill>
                <a:latin typeface="Canva Sans"/>
                <a:ea typeface="Canva Sans"/>
                <a:cs typeface="Canva Sans"/>
                <a:sym typeface="Canva Sans"/>
              </a:rPr>
              <a:t>The Right against Exploitation is a Fundamental Right that protects people from being forced to work against their will or being treated unfairly. It prohibits practices like human trafficking, forced labour, and child labour. This right ensures that every individual can live with dignity and freedom. It is guaranteed under Articles 23 and 24 of the Indian Constitution.</a:t>
            </a:r>
          </a:p>
        </p:txBody>
      </p:sp>
      <p:sp>
        <p:nvSpPr>
          <p:cNvPr id="8" name="TextBox 8"/>
          <p:cNvSpPr txBox="1"/>
          <p:nvPr/>
        </p:nvSpPr>
        <p:spPr>
          <a:xfrm>
            <a:off x="1028700" y="857250"/>
            <a:ext cx="16230600" cy="1314450"/>
          </a:xfrm>
          <a:prstGeom prst="rect">
            <a:avLst/>
          </a:prstGeom>
        </p:spPr>
        <p:txBody>
          <a:bodyPr lIns="0" tIns="0" rIns="0" bIns="0" rtlCol="0" anchor="t">
            <a:spAutoFit/>
          </a:bodyPr>
          <a:lstStyle/>
          <a:p>
            <a:pPr algn="ctr">
              <a:lnSpc>
                <a:spcPts val="10500"/>
              </a:lnSpc>
              <a:spcBef>
                <a:spcPct val="0"/>
              </a:spcBef>
            </a:pPr>
            <a:r>
              <a:rPr lang="en-US" sz="7500">
                <a:solidFill>
                  <a:srgbClr val="FFFFFF"/>
                </a:solidFill>
                <a:latin typeface="Catchy Mager"/>
                <a:ea typeface="Catchy Mager"/>
                <a:cs typeface="Catchy Mager"/>
                <a:sym typeface="Catchy Mager"/>
              </a:rPr>
              <a:t>What is Right Against Exploitation?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81" b="-10481"/>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577511" y="759638"/>
            <a:ext cx="17710489" cy="2647950"/>
          </a:xfrm>
          <a:prstGeom prst="rect">
            <a:avLst/>
          </a:prstGeom>
        </p:spPr>
        <p:txBody>
          <a:bodyPr lIns="0" tIns="0" rIns="0" bIns="0" rtlCol="0" anchor="t">
            <a:spAutoFit/>
          </a:bodyPr>
          <a:lstStyle/>
          <a:p>
            <a:pPr algn="ctr">
              <a:lnSpc>
                <a:spcPts val="10500"/>
              </a:lnSpc>
            </a:pPr>
            <a:r>
              <a:rPr lang="en-US" sz="7500">
                <a:solidFill>
                  <a:srgbClr val="5E3F1F"/>
                </a:solidFill>
                <a:latin typeface="Catchy Mager"/>
                <a:ea typeface="Catchy Mager"/>
                <a:cs typeface="Catchy Mager"/>
                <a:sym typeface="Catchy Mager"/>
              </a:rPr>
              <a:t>Prohibition of Human Trafficking :</a:t>
            </a:r>
          </a:p>
          <a:p>
            <a:pPr algn="ctr">
              <a:lnSpc>
                <a:spcPts val="10500"/>
              </a:lnSpc>
              <a:spcBef>
                <a:spcPct val="0"/>
              </a:spcBef>
            </a:pPr>
            <a:r>
              <a:rPr lang="en-US" sz="7500">
                <a:solidFill>
                  <a:srgbClr val="5E3F1F"/>
                </a:solidFill>
                <a:latin typeface="Catchy Mager"/>
                <a:ea typeface="Catchy Mager"/>
                <a:cs typeface="Catchy Mager"/>
                <a:sym typeface="Catchy Mager"/>
              </a:rPr>
              <a:t>(Article 23)</a:t>
            </a:r>
          </a:p>
        </p:txBody>
      </p:sp>
      <p:sp>
        <p:nvSpPr>
          <p:cNvPr id="7" name="Freeform 7"/>
          <p:cNvSpPr/>
          <p:nvPr/>
        </p:nvSpPr>
        <p:spPr>
          <a:xfrm>
            <a:off x="0" y="8034224"/>
            <a:ext cx="18288000" cy="3331006"/>
          </a:xfrm>
          <a:custGeom>
            <a:avLst/>
            <a:gdLst/>
            <a:ahLst/>
            <a:cxnLst/>
            <a:rect l="l" t="t" r="r" b="b"/>
            <a:pathLst>
              <a:path w="18288000" h="3331006">
                <a:moveTo>
                  <a:pt x="0" y="0"/>
                </a:moveTo>
                <a:lnTo>
                  <a:pt x="18288000" y="0"/>
                </a:lnTo>
                <a:lnTo>
                  <a:pt x="18288000" y="3331006"/>
                </a:lnTo>
                <a:lnTo>
                  <a:pt x="0" y="3331006"/>
                </a:lnTo>
                <a:lnTo>
                  <a:pt x="0" y="0"/>
                </a:lnTo>
                <a:close/>
              </a:path>
            </a:pathLst>
          </a:custGeom>
          <a:blipFill>
            <a:blip r:embed="rId3"/>
            <a:stretch>
              <a:fillRect t="-273564"/>
            </a:stretch>
          </a:blipFill>
        </p:spPr>
      </p:sp>
      <p:sp>
        <p:nvSpPr>
          <p:cNvPr id="8" name="TextBox 8"/>
          <p:cNvSpPr txBox="1"/>
          <p:nvPr/>
        </p:nvSpPr>
        <p:spPr>
          <a:xfrm>
            <a:off x="2889559" y="3359963"/>
            <a:ext cx="5599816" cy="3051175"/>
          </a:xfrm>
          <a:prstGeom prst="rect">
            <a:avLst/>
          </a:prstGeom>
        </p:spPr>
        <p:txBody>
          <a:bodyPr lIns="0" tIns="0" rIns="0" bIns="0" rtlCol="0" anchor="t">
            <a:spAutoFit/>
          </a:bodyPr>
          <a:lstStyle/>
          <a:p>
            <a:pPr algn="ctr">
              <a:lnSpc>
                <a:spcPts val="3499"/>
              </a:lnSpc>
              <a:spcBef>
                <a:spcPct val="0"/>
              </a:spcBef>
            </a:pPr>
            <a:r>
              <a:rPr lang="en-US" sz="2499">
                <a:solidFill>
                  <a:srgbClr val="555946"/>
                </a:solidFill>
                <a:latin typeface="Canva Sans"/>
                <a:ea typeface="Canva Sans"/>
                <a:cs typeface="Canva Sans"/>
                <a:sym typeface="Canva Sans"/>
              </a:rPr>
              <a:t>Article 23 of the Indian Constitution strictly prohibits human trafficking and forced labour. Human trafficking means the buying and selling of human beings for illegal purposes such as forced work, domestic servitude, or exploitation.</a:t>
            </a:r>
          </a:p>
        </p:txBody>
      </p:sp>
      <p:sp>
        <p:nvSpPr>
          <p:cNvPr id="9" name="TextBox 9"/>
          <p:cNvSpPr txBox="1"/>
          <p:nvPr/>
        </p:nvSpPr>
        <p:spPr>
          <a:xfrm>
            <a:off x="9144000" y="3359963"/>
            <a:ext cx="5767084" cy="2613025"/>
          </a:xfrm>
          <a:prstGeom prst="rect">
            <a:avLst/>
          </a:prstGeom>
        </p:spPr>
        <p:txBody>
          <a:bodyPr lIns="0" tIns="0" rIns="0" bIns="0" rtlCol="0" anchor="t">
            <a:spAutoFit/>
          </a:bodyPr>
          <a:lstStyle/>
          <a:p>
            <a:pPr algn="ctr">
              <a:lnSpc>
                <a:spcPts val="3499"/>
              </a:lnSpc>
              <a:spcBef>
                <a:spcPct val="0"/>
              </a:spcBef>
            </a:pPr>
            <a:r>
              <a:rPr lang="en-US" sz="2499">
                <a:solidFill>
                  <a:srgbClr val="555946"/>
                </a:solidFill>
                <a:latin typeface="Canva Sans"/>
                <a:ea typeface="Canva Sans"/>
                <a:cs typeface="Canva Sans"/>
                <a:sym typeface="Canva Sans"/>
              </a:rPr>
              <a:t>This article also bans begar, which refers to work taken from a person without payment or against their will. It protects poor and helpless people from being forced into labour due to debt, pressure, or threat.</a:t>
            </a:r>
          </a:p>
        </p:txBody>
      </p:sp>
      <p:sp>
        <p:nvSpPr>
          <p:cNvPr id="10" name="TextBox 10"/>
          <p:cNvSpPr txBox="1"/>
          <p:nvPr/>
        </p:nvSpPr>
        <p:spPr>
          <a:xfrm>
            <a:off x="1879907" y="6652451"/>
            <a:ext cx="15379393" cy="1073785"/>
          </a:xfrm>
          <a:prstGeom prst="rect">
            <a:avLst/>
          </a:prstGeom>
        </p:spPr>
        <p:txBody>
          <a:bodyPr lIns="0" tIns="0" rIns="0" bIns="0" rtlCol="0" anchor="t">
            <a:spAutoFit/>
          </a:bodyPr>
          <a:lstStyle/>
          <a:p>
            <a:pPr algn="ctr">
              <a:lnSpc>
                <a:spcPts val="4339"/>
              </a:lnSpc>
              <a:spcBef>
                <a:spcPct val="0"/>
              </a:spcBef>
            </a:pPr>
            <a:r>
              <a:rPr lang="en-US" sz="3099">
                <a:solidFill>
                  <a:srgbClr val="000000"/>
                </a:solidFill>
                <a:latin typeface="Catchy Mager"/>
                <a:ea typeface="Catchy Mager"/>
                <a:cs typeface="Catchy Mager"/>
                <a:sym typeface="Catchy Mager"/>
              </a:rPr>
              <a:t>Any form of trafficking or forced labour is a punishable offence under law, and the State is responsible for preventing such exploitation and protecting human dignity.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14" b="-2814"/>
            </a:stretch>
          </a:blipFill>
        </p:spPr>
      </p:sp>
      <p:grpSp>
        <p:nvGrpSpPr>
          <p:cNvPr id="3" name="Group 3"/>
          <p:cNvGrpSpPr/>
          <p:nvPr/>
        </p:nvGrpSpPr>
        <p:grpSpPr>
          <a:xfrm>
            <a:off x="484026" y="930729"/>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47625"/>
              <a:ext cx="4561632" cy="2511828"/>
            </a:xfrm>
            <a:prstGeom prst="rect">
              <a:avLst/>
            </a:prstGeom>
          </p:spPr>
          <p:txBody>
            <a:bodyPr lIns="50800" tIns="50800" rIns="50800" bIns="50800" rtlCol="0" anchor="ctr"/>
            <a:lstStyle/>
            <a:p>
              <a:pPr algn="ctr">
                <a:lnSpc>
                  <a:spcPts val="3499"/>
                </a:lnSpc>
                <a:spcBef>
                  <a:spcPct val="0"/>
                </a:spcBef>
              </a:pPr>
              <a:endParaRPr/>
            </a:p>
          </p:txBody>
        </p:sp>
      </p:grpSp>
      <p:sp>
        <p:nvSpPr>
          <p:cNvPr id="6" name="Freeform 6"/>
          <p:cNvSpPr/>
          <p:nvPr/>
        </p:nvSpPr>
        <p:spPr>
          <a:xfrm>
            <a:off x="-20994" y="-275564"/>
            <a:ext cx="18288000" cy="2749190"/>
          </a:xfrm>
          <a:custGeom>
            <a:avLst/>
            <a:gdLst/>
            <a:ahLst/>
            <a:cxnLst/>
            <a:rect l="l" t="t" r="r" b="b"/>
            <a:pathLst>
              <a:path w="18288000" h="2749190">
                <a:moveTo>
                  <a:pt x="0" y="0"/>
                </a:moveTo>
                <a:lnTo>
                  <a:pt x="18288000" y="0"/>
                </a:lnTo>
                <a:lnTo>
                  <a:pt x="18288000" y="2749190"/>
                </a:lnTo>
                <a:lnTo>
                  <a:pt x="0" y="2749190"/>
                </a:lnTo>
                <a:lnTo>
                  <a:pt x="0" y="0"/>
                </a:lnTo>
                <a:close/>
              </a:path>
            </a:pathLst>
          </a:custGeom>
          <a:blipFill>
            <a:blip r:embed="rId3"/>
            <a:stretch>
              <a:fillRect b="-295248"/>
            </a:stretch>
          </a:blipFill>
        </p:spPr>
      </p:sp>
      <p:sp>
        <p:nvSpPr>
          <p:cNvPr id="7" name="TextBox 7"/>
          <p:cNvSpPr txBox="1"/>
          <p:nvPr/>
        </p:nvSpPr>
        <p:spPr>
          <a:xfrm>
            <a:off x="1028700" y="989386"/>
            <a:ext cx="16230600" cy="1314450"/>
          </a:xfrm>
          <a:prstGeom prst="rect">
            <a:avLst/>
          </a:prstGeom>
        </p:spPr>
        <p:txBody>
          <a:bodyPr lIns="0" tIns="0" rIns="0" bIns="0" rtlCol="0" anchor="t">
            <a:spAutoFit/>
          </a:bodyPr>
          <a:lstStyle/>
          <a:p>
            <a:pPr algn="ctr">
              <a:lnSpc>
                <a:spcPts val="10500"/>
              </a:lnSpc>
              <a:spcBef>
                <a:spcPct val="0"/>
              </a:spcBef>
            </a:pPr>
            <a:r>
              <a:rPr lang="en-US" sz="7500">
                <a:solidFill>
                  <a:srgbClr val="FFFFFF"/>
                </a:solidFill>
                <a:latin typeface="Catchy Mager"/>
                <a:ea typeface="Catchy Mager"/>
                <a:cs typeface="Catchy Mager"/>
                <a:sym typeface="Catchy Mager"/>
              </a:rPr>
              <a:t>Forms of Exploitation under Article 23:</a:t>
            </a:r>
          </a:p>
        </p:txBody>
      </p:sp>
      <p:sp>
        <p:nvSpPr>
          <p:cNvPr id="8" name="TextBox 8"/>
          <p:cNvSpPr txBox="1"/>
          <p:nvPr/>
        </p:nvSpPr>
        <p:spPr>
          <a:xfrm>
            <a:off x="3527908" y="3467896"/>
            <a:ext cx="955126" cy="873158"/>
          </a:xfrm>
          <a:prstGeom prst="rect">
            <a:avLst/>
          </a:prstGeom>
        </p:spPr>
        <p:txBody>
          <a:bodyPr lIns="0" tIns="0" rIns="0" bIns="0" rtlCol="0" anchor="t">
            <a:spAutoFit/>
          </a:bodyPr>
          <a:lstStyle/>
          <a:p>
            <a:pPr algn="ctr">
              <a:lnSpc>
                <a:spcPts val="7000"/>
              </a:lnSpc>
              <a:spcBef>
                <a:spcPct val="0"/>
              </a:spcBef>
            </a:pPr>
            <a:r>
              <a:rPr lang="en-US" sz="5000" u="sng">
                <a:solidFill>
                  <a:srgbClr val="5E3F1F"/>
                </a:solidFill>
                <a:latin typeface="Catchy Mager"/>
                <a:ea typeface="Catchy Mager"/>
                <a:cs typeface="Catchy Mager"/>
                <a:sym typeface="Catchy Mager"/>
              </a:rPr>
              <a:t>01</a:t>
            </a:r>
          </a:p>
        </p:txBody>
      </p:sp>
      <p:sp>
        <p:nvSpPr>
          <p:cNvPr id="9" name="TextBox 9"/>
          <p:cNvSpPr txBox="1"/>
          <p:nvPr/>
        </p:nvSpPr>
        <p:spPr>
          <a:xfrm>
            <a:off x="4801598" y="3464737"/>
            <a:ext cx="9636754" cy="917575"/>
          </a:xfrm>
          <a:prstGeom prst="rect">
            <a:avLst/>
          </a:prstGeom>
        </p:spPr>
        <p:txBody>
          <a:bodyPr lIns="0" tIns="0" rIns="0" bIns="0" rtlCol="0" anchor="t">
            <a:spAutoFit/>
          </a:bodyPr>
          <a:lstStyle/>
          <a:p>
            <a:pPr algn="l">
              <a:lnSpc>
                <a:spcPts val="3724"/>
              </a:lnSpc>
            </a:pPr>
            <a:r>
              <a:rPr lang="en-US" sz="2499">
                <a:solidFill>
                  <a:srgbClr val="5E3F1F"/>
                </a:solidFill>
                <a:latin typeface="Canva Sans"/>
                <a:ea typeface="Canva Sans"/>
                <a:cs typeface="Canva Sans"/>
                <a:sym typeface="Canva Sans"/>
              </a:rPr>
              <a:t>Human Trafficking – Buying and selling of human beings for forced labour, domestic work, or other illegal activities.</a:t>
            </a:r>
          </a:p>
        </p:txBody>
      </p:sp>
      <p:sp>
        <p:nvSpPr>
          <p:cNvPr id="10" name="TextBox 10"/>
          <p:cNvSpPr txBox="1"/>
          <p:nvPr/>
        </p:nvSpPr>
        <p:spPr>
          <a:xfrm>
            <a:off x="3527908" y="4649771"/>
            <a:ext cx="955126" cy="873158"/>
          </a:xfrm>
          <a:prstGeom prst="rect">
            <a:avLst/>
          </a:prstGeom>
        </p:spPr>
        <p:txBody>
          <a:bodyPr lIns="0" tIns="0" rIns="0" bIns="0" rtlCol="0" anchor="t">
            <a:spAutoFit/>
          </a:bodyPr>
          <a:lstStyle/>
          <a:p>
            <a:pPr algn="ctr">
              <a:lnSpc>
                <a:spcPts val="7000"/>
              </a:lnSpc>
              <a:spcBef>
                <a:spcPct val="0"/>
              </a:spcBef>
            </a:pPr>
            <a:r>
              <a:rPr lang="en-US" sz="5000" u="sng">
                <a:solidFill>
                  <a:srgbClr val="5E3F1F"/>
                </a:solidFill>
                <a:latin typeface="Catchy Mager"/>
                <a:ea typeface="Catchy Mager"/>
                <a:cs typeface="Catchy Mager"/>
                <a:sym typeface="Catchy Mager"/>
              </a:rPr>
              <a:t>02</a:t>
            </a:r>
          </a:p>
        </p:txBody>
      </p:sp>
      <p:sp>
        <p:nvSpPr>
          <p:cNvPr id="11" name="TextBox 11"/>
          <p:cNvSpPr txBox="1"/>
          <p:nvPr/>
        </p:nvSpPr>
        <p:spPr>
          <a:xfrm>
            <a:off x="4801598" y="4605354"/>
            <a:ext cx="9636754" cy="917575"/>
          </a:xfrm>
          <a:prstGeom prst="rect">
            <a:avLst/>
          </a:prstGeom>
        </p:spPr>
        <p:txBody>
          <a:bodyPr lIns="0" tIns="0" rIns="0" bIns="0" rtlCol="0" anchor="t">
            <a:spAutoFit/>
          </a:bodyPr>
          <a:lstStyle/>
          <a:p>
            <a:pPr algn="l">
              <a:lnSpc>
                <a:spcPts val="3724"/>
              </a:lnSpc>
            </a:pPr>
            <a:r>
              <a:rPr lang="en-US" sz="2499">
                <a:solidFill>
                  <a:srgbClr val="5E3F1F"/>
                </a:solidFill>
                <a:latin typeface="Canva Sans"/>
                <a:ea typeface="Canva Sans"/>
                <a:cs typeface="Canva Sans"/>
                <a:sym typeface="Canva Sans"/>
              </a:rPr>
              <a:t>Begar – Forced work without payment or against a person’s will.</a:t>
            </a:r>
          </a:p>
        </p:txBody>
      </p:sp>
      <p:sp>
        <p:nvSpPr>
          <p:cNvPr id="12" name="TextBox 12"/>
          <p:cNvSpPr txBox="1"/>
          <p:nvPr/>
        </p:nvSpPr>
        <p:spPr>
          <a:xfrm>
            <a:off x="3527908" y="5850151"/>
            <a:ext cx="955126" cy="873125"/>
          </a:xfrm>
          <a:prstGeom prst="rect">
            <a:avLst/>
          </a:prstGeom>
        </p:spPr>
        <p:txBody>
          <a:bodyPr lIns="0" tIns="0" rIns="0" bIns="0" rtlCol="0" anchor="t">
            <a:spAutoFit/>
          </a:bodyPr>
          <a:lstStyle/>
          <a:p>
            <a:pPr algn="ctr">
              <a:lnSpc>
                <a:spcPts val="7000"/>
              </a:lnSpc>
              <a:spcBef>
                <a:spcPct val="0"/>
              </a:spcBef>
            </a:pPr>
            <a:r>
              <a:rPr lang="en-US" sz="5000" u="sng">
                <a:solidFill>
                  <a:srgbClr val="5E3F1F"/>
                </a:solidFill>
                <a:latin typeface="Catchy Mager"/>
                <a:ea typeface="Catchy Mager"/>
                <a:cs typeface="Catchy Mager"/>
                <a:sym typeface="Catchy Mager"/>
              </a:rPr>
              <a:t>03</a:t>
            </a:r>
          </a:p>
        </p:txBody>
      </p:sp>
      <p:sp>
        <p:nvSpPr>
          <p:cNvPr id="13" name="TextBox 13"/>
          <p:cNvSpPr txBox="1"/>
          <p:nvPr/>
        </p:nvSpPr>
        <p:spPr>
          <a:xfrm>
            <a:off x="4801598" y="5888251"/>
            <a:ext cx="9636754" cy="917575"/>
          </a:xfrm>
          <a:prstGeom prst="rect">
            <a:avLst/>
          </a:prstGeom>
        </p:spPr>
        <p:txBody>
          <a:bodyPr lIns="0" tIns="0" rIns="0" bIns="0" rtlCol="0" anchor="t">
            <a:spAutoFit/>
          </a:bodyPr>
          <a:lstStyle/>
          <a:p>
            <a:pPr algn="l">
              <a:lnSpc>
                <a:spcPts val="3724"/>
              </a:lnSpc>
            </a:pPr>
            <a:r>
              <a:rPr lang="en-US" sz="2499">
                <a:solidFill>
                  <a:srgbClr val="5E3F1F"/>
                </a:solidFill>
                <a:latin typeface="Canva Sans"/>
                <a:ea typeface="Canva Sans"/>
                <a:cs typeface="Canva Sans"/>
                <a:sym typeface="Canva Sans"/>
              </a:rPr>
              <a:t>Bonded Labour – People forced to work to repay a debt, often for very low or no wages.</a:t>
            </a:r>
          </a:p>
        </p:txBody>
      </p:sp>
      <p:sp>
        <p:nvSpPr>
          <p:cNvPr id="14" name="TextBox 14"/>
          <p:cNvSpPr txBox="1"/>
          <p:nvPr/>
        </p:nvSpPr>
        <p:spPr>
          <a:xfrm>
            <a:off x="3642554" y="7047126"/>
            <a:ext cx="725835" cy="873125"/>
          </a:xfrm>
          <a:prstGeom prst="rect">
            <a:avLst/>
          </a:prstGeom>
        </p:spPr>
        <p:txBody>
          <a:bodyPr lIns="0" tIns="0" rIns="0" bIns="0" rtlCol="0" anchor="t">
            <a:spAutoFit/>
          </a:bodyPr>
          <a:lstStyle/>
          <a:p>
            <a:pPr algn="ctr">
              <a:lnSpc>
                <a:spcPts val="7000"/>
              </a:lnSpc>
              <a:spcBef>
                <a:spcPct val="0"/>
              </a:spcBef>
            </a:pPr>
            <a:r>
              <a:rPr lang="en-US" sz="5000" u="sng">
                <a:solidFill>
                  <a:srgbClr val="5E3F1F"/>
                </a:solidFill>
                <a:latin typeface="Catchy Mager"/>
                <a:ea typeface="Catchy Mager"/>
                <a:cs typeface="Catchy Mager"/>
                <a:sym typeface="Catchy Mager"/>
              </a:rPr>
              <a:t>04</a:t>
            </a:r>
          </a:p>
        </p:txBody>
      </p:sp>
      <p:sp>
        <p:nvSpPr>
          <p:cNvPr id="15" name="TextBox 15"/>
          <p:cNvSpPr txBox="1"/>
          <p:nvPr/>
        </p:nvSpPr>
        <p:spPr>
          <a:xfrm>
            <a:off x="4801598" y="7305888"/>
            <a:ext cx="11260684" cy="860425"/>
          </a:xfrm>
          <a:prstGeom prst="rect">
            <a:avLst/>
          </a:prstGeom>
        </p:spPr>
        <p:txBody>
          <a:bodyPr lIns="0" tIns="0" rIns="0" bIns="0" rtlCol="0" anchor="t">
            <a:spAutoFit/>
          </a:bodyPr>
          <a:lstStyle/>
          <a:p>
            <a:pPr algn="l">
              <a:lnSpc>
                <a:spcPts val="3499"/>
              </a:lnSpc>
            </a:pPr>
            <a:r>
              <a:rPr lang="en-US" sz="2499">
                <a:solidFill>
                  <a:srgbClr val="5E3F1F"/>
                </a:solidFill>
                <a:latin typeface="Canva Sans"/>
                <a:ea typeface="Canva Sans"/>
                <a:cs typeface="Canva Sans"/>
                <a:sym typeface="Canva Sans"/>
              </a:rPr>
              <a:t>Forced Labour – Work done under threat, pressure, or fear, especially due</a:t>
            </a:r>
          </a:p>
          <a:p>
            <a:pPr algn="l">
              <a:lnSpc>
                <a:spcPts val="3499"/>
              </a:lnSpc>
            </a:pPr>
            <a:r>
              <a:rPr lang="en-US" sz="2499">
                <a:solidFill>
                  <a:srgbClr val="5E3F1F"/>
                </a:solidFill>
                <a:latin typeface="Canva Sans"/>
                <a:ea typeface="Canva Sans"/>
                <a:cs typeface="Canva Sans"/>
                <a:sym typeface="Canva Sans"/>
              </a:rPr>
              <a:t> to poverty or helplessness.</a:t>
            </a:r>
          </a:p>
        </p:txBody>
      </p:sp>
      <p:sp>
        <p:nvSpPr>
          <p:cNvPr id="16" name="TextBox 16"/>
          <p:cNvSpPr txBox="1"/>
          <p:nvPr/>
        </p:nvSpPr>
        <p:spPr>
          <a:xfrm>
            <a:off x="3652079" y="8401264"/>
            <a:ext cx="706785" cy="873125"/>
          </a:xfrm>
          <a:prstGeom prst="rect">
            <a:avLst/>
          </a:prstGeom>
        </p:spPr>
        <p:txBody>
          <a:bodyPr lIns="0" tIns="0" rIns="0" bIns="0" rtlCol="0" anchor="t">
            <a:spAutoFit/>
          </a:bodyPr>
          <a:lstStyle/>
          <a:p>
            <a:pPr algn="ctr">
              <a:lnSpc>
                <a:spcPts val="7000"/>
              </a:lnSpc>
              <a:spcBef>
                <a:spcPct val="0"/>
              </a:spcBef>
            </a:pPr>
            <a:r>
              <a:rPr lang="en-US" sz="5000" u="sng">
                <a:solidFill>
                  <a:srgbClr val="5E3F1F"/>
                </a:solidFill>
                <a:latin typeface="Catchy Mager"/>
                <a:ea typeface="Catchy Mager"/>
                <a:cs typeface="Catchy Mager"/>
                <a:sym typeface="Catchy Mager"/>
              </a:rPr>
              <a:t>05</a:t>
            </a:r>
          </a:p>
        </p:txBody>
      </p:sp>
      <p:sp>
        <p:nvSpPr>
          <p:cNvPr id="17" name="TextBox 17"/>
          <p:cNvSpPr txBox="1"/>
          <p:nvPr/>
        </p:nvSpPr>
        <p:spPr>
          <a:xfrm>
            <a:off x="4801598" y="8413964"/>
            <a:ext cx="10511433" cy="860425"/>
          </a:xfrm>
          <a:prstGeom prst="rect">
            <a:avLst/>
          </a:prstGeom>
        </p:spPr>
        <p:txBody>
          <a:bodyPr lIns="0" tIns="0" rIns="0" bIns="0" rtlCol="0" anchor="t">
            <a:spAutoFit/>
          </a:bodyPr>
          <a:lstStyle/>
          <a:p>
            <a:pPr algn="ctr">
              <a:lnSpc>
                <a:spcPts val="3499"/>
              </a:lnSpc>
            </a:pPr>
            <a:r>
              <a:rPr lang="en-US" sz="2499">
                <a:solidFill>
                  <a:srgbClr val="5E3F1F"/>
                </a:solidFill>
                <a:latin typeface="Canva Sans"/>
                <a:ea typeface="Canva Sans"/>
                <a:cs typeface="Canva Sans"/>
                <a:sym typeface="Canva Sans"/>
              </a:rPr>
              <a:t>Exploitation of Women and Children – Using women and children for </a:t>
            </a:r>
          </a:p>
          <a:p>
            <a:pPr algn="l">
              <a:lnSpc>
                <a:spcPts val="3499"/>
              </a:lnSpc>
            </a:pPr>
            <a:r>
              <a:rPr lang="en-US" sz="2499">
                <a:solidFill>
                  <a:srgbClr val="5E3F1F"/>
                </a:solidFill>
                <a:latin typeface="Canva Sans"/>
                <a:ea typeface="Canva Sans"/>
                <a:cs typeface="Canva Sans"/>
                <a:sym typeface="Canva Sans"/>
              </a:rPr>
              <a:t>labour or other abusive purposes.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81" b="-10481"/>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433850" y="1613604"/>
            <a:ext cx="15378311" cy="6181725"/>
          </a:xfrm>
          <a:prstGeom prst="rect">
            <a:avLst/>
          </a:prstGeom>
        </p:spPr>
        <p:txBody>
          <a:bodyPr lIns="0" tIns="0" rIns="0" bIns="0" rtlCol="0" anchor="t">
            <a:spAutoFit/>
          </a:bodyPr>
          <a:lstStyle/>
          <a:p>
            <a:pPr algn="ctr">
              <a:lnSpc>
                <a:spcPts val="5549"/>
              </a:lnSpc>
            </a:pPr>
            <a:r>
              <a:rPr lang="en-US" sz="2499">
                <a:solidFill>
                  <a:srgbClr val="5E3F1F"/>
                </a:solidFill>
                <a:latin typeface="Canva Sans"/>
                <a:ea typeface="Canva Sans"/>
                <a:cs typeface="Canva Sans"/>
                <a:sym typeface="Canva Sans"/>
              </a:rPr>
              <a:t>Article 24 of the Indian Constitution prohibits the employment of children below the age of 14 years in factories, mines, and other hazardous occupations. This article aims to protect children from work that can harm their physical health, mental development, and moral well-being.</a:t>
            </a:r>
          </a:p>
          <a:p>
            <a:pPr algn="ctr">
              <a:lnSpc>
                <a:spcPts val="5549"/>
              </a:lnSpc>
            </a:pPr>
            <a:r>
              <a:rPr lang="en-US" sz="2499">
                <a:solidFill>
                  <a:srgbClr val="5E3F1F"/>
                </a:solidFill>
                <a:latin typeface="Canva Sans"/>
                <a:ea typeface="Canva Sans"/>
                <a:cs typeface="Canva Sans"/>
                <a:sym typeface="Canva Sans"/>
              </a:rPr>
              <a:t>Child labour often forces children to work in unsafe conditions instead of going to school. Article 24 ensures that children are given the opportunity to receive education, grow safely, and enjoy their childhood. It places a responsibility on the State to take necessary steps to prevent child exploitation.</a:t>
            </a:r>
          </a:p>
          <a:p>
            <a:pPr algn="ctr">
              <a:lnSpc>
                <a:spcPts val="5549"/>
              </a:lnSpc>
            </a:pPr>
            <a:r>
              <a:rPr lang="en-US" sz="2499">
                <a:solidFill>
                  <a:srgbClr val="5E3F1F"/>
                </a:solidFill>
                <a:latin typeface="Canva Sans"/>
                <a:ea typeface="Canva Sans"/>
                <a:cs typeface="Canva Sans"/>
                <a:sym typeface="Canva Sans"/>
              </a:rPr>
              <a:t>To strengthen this right, several laws have been enacted, such as the Child Labour (Prohibition and Regulation) Act, which strictly punishes those who employ children in prohibited occupations.</a:t>
            </a:r>
          </a:p>
        </p:txBody>
      </p:sp>
      <p:sp>
        <p:nvSpPr>
          <p:cNvPr id="7" name="TextBox 7"/>
          <p:cNvSpPr txBox="1"/>
          <p:nvPr/>
        </p:nvSpPr>
        <p:spPr>
          <a:xfrm>
            <a:off x="0" y="307910"/>
            <a:ext cx="19031211" cy="1314450"/>
          </a:xfrm>
          <a:prstGeom prst="rect">
            <a:avLst/>
          </a:prstGeom>
        </p:spPr>
        <p:txBody>
          <a:bodyPr lIns="0" tIns="0" rIns="0" bIns="0" rtlCol="0" anchor="t">
            <a:spAutoFit/>
          </a:bodyPr>
          <a:lstStyle/>
          <a:p>
            <a:pPr algn="ctr">
              <a:lnSpc>
                <a:spcPts val="10500"/>
              </a:lnSpc>
              <a:spcBef>
                <a:spcPct val="0"/>
              </a:spcBef>
            </a:pPr>
            <a:r>
              <a:rPr lang="en-US" sz="7500">
                <a:solidFill>
                  <a:srgbClr val="5E3F1F"/>
                </a:solidFill>
                <a:latin typeface="Catchy Mager"/>
                <a:ea typeface="Catchy Mager"/>
                <a:cs typeface="Catchy Mager"/>
                <a:sym typeface="Catchy Mager"/>
              </a:rPr>
              <a:t>Article 24: Prohibition of Child Labour</a:t>
            </a:r>
          </a:p>
        </p:txBody>
      </p:sp>
      <p:sp>
        <p:nvSpPr>
          <p:cNvPr id="8" name="Freeform 8"/>
          <p:cNvSpPr/>
          <p:nvPr/>
        </p:nvSpPr>
        <p:spPr>
          <a:xfrm>
            <a:off x="0" y="8034224"/>
            <a:ext cx="18288000" cy="3331006"/>
          </a:xfrm>
          <a:custGeom>
            <a:avLst/>
            <a:gdLst/>
            <a:ahLst/>
            <a:cxnLst/>
            <a:rect l="l" t="t" r="r" b="b"/>
            <a:pathLst>
              <a:path w="18288000" h="3331006">
                <a:moveTo>
                  <a:pt x="0" y="0"/>
                </a:moveTo>
                <a:lnTo>
                  <a:pt x="18288000" y="0"/>
                </a:lnTo>
                <a:lnTo>
                  <a:pt x="18288000" y="3331006"/>
                </a:lnTo>
                <a:lnTo>
                  <a:pt x="0" y="3331006"/>
                </a:lnTo>
                <a:lnTo>
                  <a:pt x="0" y="0"/>
                </a:lnTo>
                <a:close/>
              </a:path>
            </a:pathLst>
          </a:custGeom>
          <a:blipFill>
            <a:blip r:embed="rId3"/>
            <a:stretch>
              <a:fillRect t="-273564"/>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14" b="-2814"/>
            </a:stretch>
          </a:blipFill>
        </p:spPr>
      </p:sp>
      <p:grpSp>
        <p:nvGrpSpPr>
          <p:cNvPr id="3" name="Group 3"/>
          <p:cNvGrpSpPr/>
          <p:nvPr/>
        </p:nvGrpSpPr>
        <p:grpSpPr>
          <a:xfrm>
            <a:off x="-6190" y="-40067"/>
            <a:ext cx="18250243" cy="9858818"/>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20994" y="-275564"/>
            <a:ext cx="18288000" cy="2749190"/>
          </a:xfrm>
          <a:custGeom>
            <a:avLst/>
            <a:gdLst/>
            <a:ahLst/>
            <a:cxnLst/>
            <a:rect l="l" t="t" r="r" b="b"/>
            <a:pathLst>
              <a:path w="18288000" h="2749190">
                <a:moveTo>
                  <a:pt x="0" y="0"/>
                </a:moveTo>
                <a:lnTo>
                  <a:pt x="18288000" y="0"/>
                </a:lnTo>
                <a:lnTo>
                  <a:pt x="18288000" y="2749190"/>
                </a:lnTo>
                <a:lnTo>
                  <a:pt x="0" y="2749190"/>
                </a:lnTo>
                <a:lnTo>
                  <a:pt x="0" y="0"/>
                </a:lnTo>
                <a:close/>
              </a:path>
            </a:pathLst>
          </a:custGeom>
          <a:blipFill>
            <a:blip r:embed="rId3"/>
            <a:stretch>
              <a:fillRect b="-295248"/>
            </a:stretch>
          </a:blipFill>
        </p:spPr>
      </p:sp>
      <p:sp>
        <p:nvSpPr>
          <p:cNvPr id="7" name="TextBox 7"/>
          <p:cNvSpPr txBox="1"/>
          <p:nvPr/>
        </p:nvSpPr>
        <p:spPr>
          <a:xfrm>
            <a:off x="-1488761" y="-171450"/>
            <a:ext cx="21223535" cy="2647950"/>
          </a:xfrm>
          <a:prstGeom prst="rect">
            <a:avLst/>
          </a:prstGeom>
        </p:spPr>
        <p:txBody>
          <a:bodyPr lIns="0" tIns="0" rIns="0" bIns="0" rtlCol="0" anchor="t">
            <a:spAutoFit/>
          </a:bodyPr>
          <a:lstStyle/>
          <a:p>
            <a:pPr algn="ctr">
              <a:lnSpc>
                <a:spcPts val="10500"/>
              </a:lnSpc>
            </a:pPr>
            <a:r>
              <a:rPr lang="en-US" sz="7500">
                <a:solidFill>
                  <a:srgbClr val="FFFFFF"/>
                </a:solidFill>
                <a:latin typeface="Catchy Mager"/>
                <a:ea typeface="Catchy Mager"/>
                <a:cs typeface="Catchy Mager"/>
                <a:sym typeface="Catchy Mager"/>
              </a:rPr>
              <a:t>Why is the Right against Exploitation </a:t>
            </a:r>
          </a:p>
          <a:p>
            <a:pPr algn="ctr">
              <a:lnSpc>
                <a:spcPts val="10500"/>
              </a:lnSpc>
              <a:spcBef>
                <a:spcPct val="0"/>
              </a:spcBef>
            </a:pPr>
            <a:r>
              <a:rPr lang="en-US" sz="7500">
                <a:solidFill>
                  <a:srgbClr val="FFFFFF"/>
                </a:solidFill>
                <a:latin typeface="Catchy Mager"/>
                <a:ea typeface="Catchy Mager"/>
                <a:cs typeface="Catchy Mager"/>
                <a:sym typeface="Catchy Mager"/>
              </a:rPr>
              <a:t>Important?</a:t>
            </a:r>
          </a:p>
        </p:txBody>
      </p:sp>
      <p:sp>
        <p:nvSpPr>
          <p:cNvPr id="8" name="TextBox 8"/>
          <p:cNvSpPr txBox="1"/>
          <p:nvPr/>
        </p:nvSpPr>
        <p:spPr>
          <a:xfrm>
            <a:off x="544088" y="2433742"/>
            <a:ext cx="16414549" cy="7170426"/>
          </a:xfrm>
          <a:prstGeom prst="rect">
            <a:avLst/>
          </a:prstGeom>
        </p:spPr>
        <p:txBody>
          <a:bodyPr lIns="0" tIns="0" rIns="0" bIns="0" rtlCol="0" anchor="t">
            <a:spAutoFit/>
          </a:bodyPr>
          <a:lstStyle/>
          <a:p>
            <a:pPr algn="just">
              <a:lnSpc>
                <a:spcPts val="5259"/>
              </a:lnSpc>
            </a:pPr>
            <a:r>
              <a:rPr lang="en-US" sz="2369">
                <a:solidFill>
                  <a:srgbClr val="5E3F1F"/>
                </a:solidFill>
                <a:latin typeface="Canva Sans"/>
                <a:ea typeface="Canva Sans"/>
                <a:cs typeface="Canva Sans"/>
                <a:sym typeface="Canva Sans"/>
              </a:rPr>
              <a:t>The Right against Exploitation is important because it protects people from being treated as objects or tools for profit. It ensures that every individual is respected as a human being and can live with dignity and freedom. Without this right, poor and vulnerable sections of society could be easily forced into unfair and inhuman labour.</a:t>
            </a:r>
          </a:p>
          <a:p>
            <a:pPr algn="just">
              <a:lnSpc>
                <a:spcPts val="5259"/>
              </a:lnSpc>
            </a:pPr>
            <a:r>
              <a:rPr lang="en-US" sz="2369">
                <a:solidFill>
                  <a:srgbClr val="5E3F1F"/>
                </a:solidFill>
                <a:latin typeface="Canva Sans"/>
                <a:ea typeface="Canva Sans"/>
                <a:cs typeface="Canva Sans"/>
                <a:sym typeface="Canva Sans"/>
              </a:rPr>
              <a:t>This right helps in preventing serious social evils such as human trafficking, bonded labour, forced labour, and child labour. By banning these practices, it safeguards the physical and mental well-being of people, especially women and children, who are more vulnerable to exploitation.</a:t>
            </a:r>
          </a:p>
          <a:p>
            <a:pPr algn="just">
              <a:lnSpc>
                <a:spcPts val="5259"/>
              </a:lnSpc>
            </a:pPr>
            <a:r>
              <a:rPr lang="en-US" sz="2369">
                <a:solidFill>
                  <a:srgbClr val="5E3F1F"/>
                </a:solidFill>
                <a:latin typeface="Canva Sans"/>
                <a:ea typeface="Canva Sans"/>
                <a:cs typeface="Canva Sans"/>
                <a:sym typeface="Canva Sans"/>
              </a:rPr>
              <a:t>The Right against Exploitation also supports education and development. By prohibiting child labour in hazardous industries, it ensures that children attend school and grow in a safe environment. This contributes to the overall development of the nation.</a:t>
            </a:r>
          </a:p>
          <a:p>
            <a:pPr algn="just">
              <a:lnSpc>
                <a:spcPts val="5259"/>
              </a:lnSpc>
            </a:pPr>
            <a:r>
              <a:rPr lang="en-US" sz="2369">
                <a:solidFill>
                  <a:srgbClr val="5E3F1F"/>
                </a:solidFill>
                <a:latin typeface="Canva Sans"/>
                <a:ea typeface="Canva Sans"/>
                <a:cs typeface="Canva Sans"/>
                <a:sym typeface="Canva Sans"/>
              </a:rPr>
              <a:t>Lastly, this right promotes social justice and equality. It reduces economic and social exploitation and helps in building a fair and humane society where no one is forced to work against their will.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81" b="-10481"/>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0" y="8034224"/>
            <a:ext cx="18288000" cy="3331006"/>
          </a:xfrm>
          <a:custGeom>
            <a:avLst/>
            <a:gdLst/>
            <a:ahLst/>
            <a:cxnLst/>
            <a:rect l="l" t="t" r="r" b="b"/>
            <a:pathLst>
              <a:path w="18288000" h="3331006">
                <a:moveTo>
                  <a:pt x="0" y="0"/>
                </a:moveTo>
                <a:lnTo>
                  <a:pt x="18288000" y="0"/>
                </a:lnTo>
                <a:lnTo>
                  <a:pt x="18288000" y="3331006"/>
                </a:lnTo>
                <a:lnTo>
                  <a:pt x="0" y="3331006"/>
                </a:lnTo>
                <a:lnTo>
                  <a:pt x="0" y="0"/>
                </a:lnTo>
                <a:close/>
              </a:path>
            </a:pathLst>
          </a:custGeom>
          <a:blipFill>
            <a:blip r:embed="rId3"/>
            <a:stretch>
              <a:fillRect t="-273564"/>
            </a:stretch>
          </a:blipFill>
        </p:spPr>
      </p:sp>
      <p:sp>
        <p:nvSpPr>
          <p:cNvPr id="7" name="TextBox 7"/>
          <p:cNvSpPr txBox="1"/>
          <p:nvPr/>
        </p:nvSpPr>
        <p:spPr>
          <a:xfrm>
            <a:off x="0" y="307910"/>
            <a:ext cx="19197317" cy="2647950"/>
          </a:xfrm>
          <a:prstGeom prst="rect">
            <a:avLst/>
          </a:prstGeom>
        </p:spPr>
        <p:txBody>
          <a:bodyPr lIns="0" tIns="0" rIns="0" bIns="0" rtlCol="0" anchor="t">
            <a:spAutoFit/>
          </a:bodyPr>
          <a:lstStyle/>
          <a:p>
            <a:pPr algn="ctr">
              <a:lnSpc>
                <a:spcPts val="10500"/>
              </a:lnSpc>
            </a:pPr>
            <a:r>
              <a:rPr lang="en-US" sz="7500">
                <a:solidFill>
                  <a:srgbClr val="5E3F1F"/>
                </a:solidFill>
                <a:latin typeface="Catchy Mager"/>
                <a:ea typeface="Catchy Mager"/>
                <a:cs typeface="Catchy Mager"/>
                <a:sym typeface="Catchy Mager"/>
              </a:rPr>
              <a:t>Laws Supporting the Right against </a:t>
            </a:r>
          </a:p>
          <a:p>
            <a:pPr algn="ctr">
              <a:lnSpc>
                <a:spcPts val="10500"/>
              </a:lnSpc>
              <a:spcBef>
                <a:spcPct val="0"/>
              </a:spcBef>
            </a:pPr>
            <a:r>
              <a:rPr lang="en-US" sz="7500">
                <a:solidFill>
                  <a:srgbClr val="5E3F1F"/>
                </a:solidFill>
                <a:latin typeface="Catchy Mager"/>
                <a:ea typeface="Catchy Mager"/>
                <a:cs typeface="Catchy Mager"/>
                <a:sym typeface="Catchy Mager"/>
              </a:rPr>
              <a:t>Exploitation</a:t>
            </a:r>
          </a:p>
        </p:txBody>
      </p:sp>
      <p:sp>
        <p:nvSpPr>
          <p:cNvPr id="8" name="TextBox 8"/>
          <p:cNvSpPr txBox="1"/>
          <p:nvPr/>
        </p:nvSpPr>
        <p:spPr>
          <a:xfrm>
            <a:off x="811408" y="2986159"/>
            <a:ext cx="3775554" cy="4597269"/>
          </a:xfrm>
          <a:prstGeom prst="rect">
            <a:avLst/>
          </a:prstGeom>
        </p:spPr>
        <p:txBody>
          <a:bodyPr lIns="0" tIns="0" rIns="0" bIns="0" rtlCol="0" anchor="t">
            <a:spAutoFit/>
          </a:bodyPr>
          <a:lstStyle/>
          <a:p>
            <a:pPr algn="ctr">
              <a:lnSpc>
                <a:spcPts val="3332"/>
              </a:lnSpc>
            </a:pPr>
            <a:r>
              <a:rPr lang="en-US" sz="2380" b="1">
                <a:solidFill>
                  <a:srgbClr val="5E3F1F"/>
                </a:solidFill>
                <a:latin typeface="Canva Sans Bold"/>
                <a:ea typeface="Canva Sans Bold"/>
                <a:cs typeface="Canva Sans Bold"/>
                <a:sym typeface="Canva Sans Bold"/>
              </a:rPr>
              <a:t>The Bonded Labour System (Abolition) Act, 1976 </a:t>
            </a:r>
            <a:r>
              <a:rPr lang="en-US" sz="2380">
                <a:solidFill>
                  <a:srgbClr val="5E3F1F"/>
                </a:solidFill>
                <a:latin typeface="Canva Sans"/>
                <a:ea typeface="Canva Sans"/>
                <a:cs typeface="Canva Sans"/>
                <a:sym typeface="Canva Sans"/>
              </a:rPr>
              <a:t>abolishes the bonded labour system and frees workers who are forced to work to repay debts. It makes employing bonded labour a punishable offence and ensures rehabilitation of freed labourers.</a:t>
            </a:r>
          </a:p>
        </p:txBody>
      </p:sp>
      <p:sp>
        <p:nvSpPr>
          <p:cNvPr id="9" name="TextBox 9"/>
          <p:cNvSpPr txBox="1"/>
          <p:nvPr/>
        </p:nvSpPr>
        <p:spPr>
          <a:xfrm>
            <a:off x="5300129" y="2908235"/>
            <a:ext cx="3585362" cy="5049115"/>
          </a:xfrm>
          <a:prstGeom prst="rect">
            <a:avLst/>
          </a:prstGeom>
        </p:spPr>
        <p:txBody>
          <a:bodyPr lIns="0" tIns="0" rIns="0" bIns="0" rtlCol="0" anchor="t">
            <a:spAutoFit/>
          </a:bodyPr>
          <a:lstStyle/>
          <a:p>
            <a:pPr algn="ctr">
              <a:lnSpc>
                <a:spcPts val="3107"/>
              </a:lnSpc>
            </a:pPr>
            <a:r>
              <a:rPr lang="en-US" sz="2219">
                <a:solidFill>
                  <a:srgbClr val="5E3F1F"/>
                </a:solidFill>
                <a:latin typeface="Canva Sans"/>
                <a:ea typeface="Canva Sans"/>
                <a:cs typeface="Canva Sans"/>
                <a:sym typeface="Canva Sans"/>
              </a:rPr>
              <a:t> </a:t>
            </a:r>
            <a:r>
              <a:rPr lang="en-US" sz="2219" b="1">
                <a:solidFill>
                  <a:srgbClr val="5E3F1F"/>
                </a:solidFill>
                <a:latin typeface="Canva Sans Bold"/>
                <a:ea typeface="Canva Sans Bold"/>
                <a:cs typeface="Canva Sans Bold"/>
                <a:sym typeface="Canva Sans Bold"/>
              </a:rPr>
              <a:t>The Child Labour (Prohibition and Regulation) Act, 1986</a:t>
            </a:r>
            <a:r>
              <a:rPr lang="en-US" sz="2219">
                <a:solidFill>
                  <a:srgbClr val="5E3F1F"/>
                </a:solidFill>
                <a:latin typeface="Canva Sans"/>
                <a:ea typeface="Canva Sans"/>
                <a:cs typeface="Canva Sans"/>
                <a:sym typeface="Canva Sans"/>
              </a:rPr>
              <a:t> prohibits the employment of children below 14 years of age in hazardous occupations and regulates their working conditions in non-hazardous jobs. This law aims to protect children’s health, education, and overall development.</a:t>
            </a:r>
          </a:p>
        </p:txBody>
      </p:sp>
      <p:sp>
        <p:nvSpPr>
          <p:cNvPr id="10" name="TextBox 10"/>
          <p:cNvSpPr txBox="1"/>
          <p:nvPr/>
        </p:nvSpPr>
        <p:spPr>
          <a:xfrm>
            <a:off x="9598659" y="2986159"/>
            <a:ext cx="3731013" cy="4365625"/>
          </a:xfrm>
          <a:prstGeom prst="rect">
            <a:avLst/>
          </a:prstGeom>
        </p:spPr>
        <p:txBody>
          <a:bodyPr lIns="0" tIns="0" rIns="0" bIns="0" rtlCol="0" anchor="t">
            <a:spAutoFit/>
          </a:bodyPr>
          <a:lstStyle/>
          <a:p>
            <a:pPr algn="ctr">
              <a:lnSpc>
                <a:spcPts val="3499"/>
              </a:lnSpc>
            </a:pPr>
            <a:r>
              <a:rPr lang="en-US" sz="2499" b="1">
                <a:solidFill>
                  <a:srgbClr val="5E3F1F"/>
                </a:solidFill>
                <a:latin typeface="Canva Sans Bold"/>
                <a:ea typeface="Canva Sans Bold"/>
                <a:cs typeface="Canva Sans Bold"/>
                <a:sym typeface="Canva Sans Bold"/>
              </a:rPr>
              <a:t>The Immoral Traffic (Prevention) Act, 1956</a:t>
            </a:r>
            <a:r>
              <a:rPr lang="en-US" sz="2499">
                <a:solidFill>
                  <a:srgbClr val="5E3F1F"/>
                </a:solidFill>
                <a:latin typeface="Canva Sans"/>
                <a:ea typeface="Canva Sans"/>
                <a:cs typeface="Canva Sans"/>
                <a:sym typeface="Canva Sans"/>
              </a:rPr>
              <a:t> prevents trafficking of persons, especially women and children, for commercial exploitation. It provides punishment for those involved in trafficking and exploitation.</a:t>
            </a:r>
          </a:p>
        </p:txBody>
      </p:sp>
      <p:sp>
        <p:nvSpPr>
          <p:cNvPr id="11" name="TextBox 11"/>
          <p:cNvSpPr txBox="1"/>
          <p:nvPr/>
        </p:nvSpPr>
        <p:spPr>
          <a:xfrm>
            <a:off x="13688585" y="2908235"/>
            <a:ext cx="3570715" cy="3489325"/>
          </a:xfrm>
          <a:prstGeom prst="rect">
            <a:avLst/>
          </a:prstGeom>
        </p:spPr>
        <p:txBody>
          <a:bodyPr lIns="0" tIns="0" rIns="0" bIns="0" rtlCol="0" anchor="t">
            <a:spAutoFit/>
          </a:bodyPr>
          <a:lstStyle/>
          <a:p>
            <a:pPr algn="ctr">
              <a:lnSpc>
                <a:spcPts val="3499"/>
              </a:lnSpc>
            </a:pPr>
            <a:r>
              <a:rPr lang="en-US" sz="2499" b="1">
                <a:solidFill>
                  <a:srgbClr val="5E3F1F"/>
                </a:solidFill>
                <a:latin typeface="Canva Sans Bold"/>
                <a:ea typeface="Canva Sans Bold"/>
                <a:cs typeface="Canva Sans Bold"/>
                <a:sym typeface="Canva Sans Bold"/>
              </a:rPr>
              <a:t>The Minimum Wages Act, 1948 </a:t>
            </a:r>
            <a:r>
              <a:rPr lang="en-US" sz="2499">
                <a:solidFill>
                  <a:srgbClr val="5E3F1F"/>
                </a:solidFill>
                <a:latin typeface="Canva Sans"/>
                <a:ea typeface="Canva Sans"/>
                <a:cs typeface="Canva Sans"/>
                <a:sym typeface="Canva Sans"/>
              </a:rPr>
              <a:t>also supports this right by ensuring that workers are paid fair wages, thus reducing forced labour caused by extreme poverty.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14" b="-2814"/>
            </a:stretch>
          </a:blipFill>
        </p:spPr>
      </p:sp>
      <p:grpSp>
        <p:nvGrpSpPr>
          <p:cNvPr id="3" name="Group 3"/>
          <p:cNvGrpSpPr/>
          <p:nvPr/>
        </p:nvGrpSpPr>
        <p:grpSpPr>
          <a:xfrm>
            <a:off x="463032" y="479360"/>
            <a:ext cx="17319948" cy="9356271"/>
            <a:chOff x="0" y="0"/>
            <a:chExt cx="4561632" cy="2464203"/>
          </a:xfrm>
        </p:grpSpPr>
        <p:sp>
          <p:nvSpPr>
            <p:cNvPr id="4" name="Freeform 4"/>
            <p:cNvSpPr/>
            <p:nvPr/>
          </p:nvSpPr>
          <p:spPr>
            <a:xfrm>
              <a:off x="0" y="0"/>
              <a:ext cx="4561632" cy="2464203"/>
            </a:xfrm>
            <a:custGeom>
              <a:avLst/>
              <a:gdLst/>
              <a:ahLst/>
              <a:cxnLst/>
              <a:rect l="l" t="t" r="r" b="b"/>
              <a:pathLst>
                <a:path w="4561632" h="2464203">
                  <a:moveTo>
                    <a:pt x="0" y="0"/>
                  </a:moveTo>
                  <a:lnTo>
                    <a:pt x="4561632" y="0"/>
                  </a:lnTo>
                  <a:lnTo>
                    <a:pt x="4561632" y="2464203"/>
                  </a:lnTo>
                  <a:lnTo>
                    <a:pt x="0" y="2464203"/>
                  </a:lnTo>
                  <a:close/>
                </a:path>
              </a:pathLst>
            </a:custGeom>
            <a:solidFill>
              <a:srgbClr val="000000">
                <a:alpha val="0"/>
              </a:srgbClr>
            </a:solidFill>
            <a:ln w="47625" cap="sq">
              <a:solidFill>
                <a:srgbClr val="5E3F1F"/>
              </a:solidFill>
              <a:prstDash val="solid"/>
              <a:miter/>
            </a:ln>
          </p:spPr>
        </p:sp>
        <p:sp>
          <p:nvSpPr>
            <p:cNvPr id="5" name="TextBox 5"/>
            <p:cNvSpPr txBox="1"/>
            <p:nvPr/>
          </p:nvSpPr>
          <p:spPr>
            <a:xfrm>
              <a:off x="0" y="-38100"/>
              <a:ext cx="4561632" cy="2502303"/>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20994" y="-275564"/>
            <a:ext cx="18288000" cy="2749190"/>
          </a:xfrm>
          <a:custGeom>
            <a:avLst/>
            <a:gdLst/>
            <a:ahLst/>
            <a:cxnLst/>
            <a:rect l="l" t="t" r="r" b="b"/>
            <a:pathLst>
              <a:path w="18288000" h="2749190">
                <a:moveTo>
                  <a:pt x="0" y="0"/>
                </a:moveTo>
                <a:lnTo>
                  <a:pt x="18288000" y="0"/>
                </a:lnTo>
                <a:lnTo>
                  <a:pt x="18288000" y="2749190"/>
                </a:lnTo>
                <a:lnTo>
                  <a:pt x="0" y="2749190"/>
                </a:lnTo>
                <a:lnTo>
                  <a:pt x="0" y="0"/>
                </a:lnTo>
                <a:close/>
              </a:path>
            </a:pathLst>
          </a:custGeom>
          <a:blipFill>
            <a:blip r:embed="rId3"/>
            <a:stretch>
              <a:fillRect b="-295248"/>
            </a:stretch>
          </a:blipFill>
        </p:spPr>
      </p:sp>
      <p:sp>
        <p:nvSpPr>
          <p:cNvPr id="7" name="TextBox 7"/>
          <p:cNvSpPr txBox="1"/>
          <p:nvPr/>
        </p:nvSpPr>
        <p:spPr>
          <a:xfrm>
            <a:off x="3221522" y="3076575"/>
            <a:ext cx="11844956" cy="6181725"/>
          </a:xfrm>
          <a:prstGeom prst="rect">
            <a:avLst/>
          </a:prstGeom>
        </p:spPr>
        <p:txBody>
          <a:bodyPr lIns="0" tIns="0" rIns="0" bIns="0" rtlCol="0" anchor="t">
            <a:spAutoFit/>
          </a:bodyPr>
          <a:lstStyle/>
          <a:p>
            <a:pPr algn="ctr">
              <a:lnSpc>
                <a:spcPts val="5549"/>
              </a:lnSpc>
            </a:pPr>
            <a:r>
              <a:rPr lang="en-US" sz="2499">
                <a:solidFill>
                  <a:srgbClr val="5E3F1F"/>
                </a:solidFill>
                <a:latin typeface="Canva Sans"/>
                <a:ea typeface="Canva Sans"/>
                <a:cs typeface="Canva Sans"/>
                <a:sym typeface="Canva Sans"/>
              </a:rPr>
              <a:t>Raju is a 12-year-old boy from a poor village. A contractor promises his parents that Raju will get light work and proper care in a city factory. However, after reaching the city, Raju is forced to work for long hours in a firecracker factory without proper safety measures. He is not paid wages regularly and is not allowed to attend school.</a:t>
            </a:r>
          </a:p>
          <a:p>
            <a:pPr algn="ctr">
              <a:lnSpc>
                <a:spcPts val="5549"/>
              </a:lnSpc>
            </a:pPr>
            <a:r>
              <a:rPr lang="en-US" sz="2499">
                <a:solidFill>
                  <a:srgbClr val="5E3F1F"/>
                </a:solidFill>
                <a:latin typeface="Canva Sans"/>
                <a:ea typeface="Canva Sans"/>
                <a:cs typeface="Canva Sans"/>
                <a:sym typeface="Canva Sans"/>
              </a:rPr>
              <a:t>This situation violates Article 23, as Raju is forced to work against his will, and Article 24, because a child below 14 years is employed in a hazardous industry. The contractor is guilty of exploiting a child and denying him his fundamental rights.</a:t>
            </a:r>
          </a:p>
        </p:txBody>
      </p:sp>
      <p:sp>
        <p:nvSpPr>
          <p:cNvPr id="8" name="TextBox 8"/>
          <p:cNvSpPr txBox="1"/>
          <p:nvPr/>
        </p:nvSpPr>
        <p:spPr>
          <a:xfrm>
            <a:off x="-257977" y="-171450"/>
            <a:ext cx="18803953" cy="2647950"/>
          </a:xfrm>
          <a:prstGeom prst="rect">
            <a:avLst/>
          </a:prstGeom>
        </p:spPr>
        <p:txBody>
          <a:bodyPr lIns="0" tIns="0" rIns="0" bIns="0" rtlCol="0" anchor="t">
            <a:spAutoFit/>
          </a:bodyPr>
          <a:lstStyle/>
          <a:p>
            <a:pPr algn="ctr">
              <a:lnSpc>
                <a:spcPts val="10500"/>
              </a:lnSpc>
              <a:spcBef>
                <a:spcPct val="0"/>
              </a:spcBef>
            </a:pPr>
            <a:r>
              <a:rPr lang="en-US" sz="7500">
                <a:solidFill>
                  <a:srgbClr val="FFFFFF"/>
                </a:solidFill>
                <a:latin typeface="Catchy Mager"/>
                <a:ea typeface="Catchy Mager"/>
                <a:cs typeface="Catchy Mager"/>
                <a:sym typeface="Catchy Mager"/>
              </a:rPr>
              <a:t>Imaginary Case: Violation of the Right against Exploitation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Right Against Exploitation</dc:title>
  <cp:lastModifiedBy>Asmita Mandal</cp:lastModifiedBy>
  <cp:revision>2</cp:revision>
  <dcterms:created xsi:type="dcterms:W3CDTF">2006-08-16T00:00:00Z</dcterms:created>
  <dcterms:modified xsi:type="dcterms:W3CDTF">2026-01-28T11:41:04Z</dcterms:modified>
  <dc:identifier>DAG-2Y5fCWs</dc:identifier>
</cp:coreProperties>
</file>